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0" r:id="rId5"/>
    <p:sldId id="278" r:id="rId6"/>
    <p:sldId id="279" r:id="rId7"/>
    <p:sldId id="280" r:id="rId8"/>
    <p:sldId id="287" r:id="rId9"/>
    <p:sldId id="271" r:id="rId10"/>
    <p:sldId id="274" r:id="rId11"/>
    <p:sldId id="281" r:id="rId12"/>
    <p:sldId id="282" r:id="rId13"/>
    <p:sldId id="283" r:id="rId14"/>
    <p:sldId id="284" r:id="rId15"/>
    <p:sldId id="285" r:id="rId16"/>
    <p:sldId id="286" r:id="rId17"/>
    <p:sldId id="266" r:id="rId18"/>
  </p:sldIdLst>
  <p:sldSz cx="12192000" cy="6858000"/>
  <p:notesSz cx="6858000" cy="9144000"/>
  <p:defaultTextStyle>
    <a:defPPr>
      <a:defRPr lang="fr-D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97"/>
    <p:restoredTop sz="94674"/>
  </p:normalViewPr>
  <p:slideViewPr>
    <p:cSldViewPr snapToGrid="0" snapToObjects="1">
      <p:cViewPr varScale="1">
        <p:scale>
          <a:sx n="103" d="100"/>
          <a:sy n="103" d="100"/>
        </p:scale>
        <p:origin x="14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D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75BCA-3F8B-2F4E-A493-5BF461759FBE}" type="datetimeFigureOut">
              <a:rPr lang="fr-DZ" smtClean="0"/>
              <a:t>12/22/2025</a:t>
            </a:fld>
            <a:endParaRPr lang="fr-DZ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DZ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5E09A-B5AD-5E4D-B8BB-97F376549C15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98939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48CB53-3529-B24B-B138-5D78FBBFE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EC7CABD-F7AB-234A-A504-BA0E52B9B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DZ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64FE3B-B765-2B49-9EBC-B863CF3CE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4188-0506-7847-A522-D3E903C2AB76}" type="datetimeFigureOut">
              <a:rPr lang="fr-DZ" smtClean="0"/>
              <a:t>12/22/2025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F720A1-10C9-764B-9168-C9784AC13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4BF803-6673-9E4C-8716-101C0565E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5A94-8616-1C48-8B1F-538EC76FCC7A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607996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 thruBlk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9967D-41CA-4844-995E-B02E019AC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FBCBAB2-B414-E844-B40C-D1EFFBD73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1B3282-6C9C-C34E-9E81-0C800CA2A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4188-0506-7847-A522-D3E903C2AB76}" type="datetimeFigureOut">
              <a:rPr lang="fr-DZ" smtClean="0"/>
              <a:t>12/22/2025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DAC666-2412-884C-8D82-FEF9CE83D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CEB2CF-20E4-F445-B9BF-D8527AE97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5A94-8616-1C48-8B1F-538EC76FCC7A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716713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 thruBlk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17B5E6D-EE92-F941-85DE-E9C68A452B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481CBD4-42F1-344D-8485-C730A88A2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017976-20C0-0E48-B404-C1FF6738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4188-0506-7847-A522-D3E903C2AB76}" type="datetimeFigureOut">
              <a:rPr lang="fr-DZ" smtClean="0"/>
              <a:t>12/22/2025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8D3654-7A7A-994D-A383-CD30E250B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35292D-7C53-DF46-98EC-07ABF806C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5A94-8616-1C48-8B1F-538EC76FCC7A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1905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 thruBlk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9A9652-9F97-0342-B59D-62599A078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5626B8-9390-A946-898E-E1290BC61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0555D6-A09C-6341-A610-10059A9F0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4188-0506-7847-A522-D3E903C2AB76}" type="datetimeFigureOut">
              <a:rPr lang="fr-DZ" smtClean="0"/>
              <a:t>12/22/2025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95EB4C-09DD-6147-A057-D7A0726F9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4C35A1-2E51-8E42-8B84-3B9D21845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5A94-8616-1C48-8B1F-538EC76FCC7A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760350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 thruBlk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4FA4AD-AC4B-9F4D-B286-125EB6EDD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1F143D-5091-314E-A335-40ACF2965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3485AE-5245-4545-AAFC-7F4F08B7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4188-0506-7847-A522-D3E903C2AB76}" type="datetimeFigureOut">
              <a:rPr lang="fr-DZ" smtClean="0"/>
              <a:t>12/22/2025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C3D84D-2628-C043-B0C9-6CBC3C780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B62562-D353-D643-9BFF-DFE7E4837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5A94-8616-1C48-8B1F-538EC76FCC7A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279839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 thruBlk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58FEB7-F383-4741-B4C5-53A0711C0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93985B-F7B4-0249-992B-FA215F350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0BF63B5-FD26-8140-B9E8-56E17B5D5D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B194E31-F475-964F-A32D-B9DBD9C35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4188-0506-7847-A522-D3E903C2AB76}" type="datetimeFigureOut">
              <a:rPr lang="fr-DZ" smtClean="0"/>
              <a:t>12/22/2025</a:t>
            </a:fld>
            <a:endParaRPr lang="fr-DZ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697C804-2FF3-284E-9D89-C520012FB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84ACCC-ECD4-4A46-8B5E-E7C823F55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5A94-8616-1C48-8B1F-538EC76FCC7A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513459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 thruBlk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1BDE1F-7817-F647-AF98-080E43CC2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42610D-7B5A-0D42-B734-2ACDF10D2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839270-BCE2-6142-9091-197FC60D1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5AB924B-CB20-1141-9825-A5C09962E5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CAE6C7F-FD36-F648-8CDE-5B317FE28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5CA9D47-D961-A649-843C-D14787C53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4188-0506-7847-A522-D3E903C2AB76}" type="datetimeFigureOut">
              <a:rPr lang="fr-DZ" smtClean="0"/>
              <a:t>12/22/2025</a:t>
            </a:fld>
            <a:endParaRPr lang="fr-DZ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181D810-2683-AC48-81F7-C05814462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9FCF7E5-CFAF-1648-9D6C-267EAEF9A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5A94-8616-1C48-8B1F-538EC76FCC7A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04853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 thruBlk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83A12C-5023-1F4B-A3E5-1AB4C169F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E65390E-164E-B149-B44B-582B3989D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4188-0506-7847-A522-D3E903C2AB76}" type="datetimeFigureOut">
              <a:rPr lang="fr-DZ" smtClean="0"/>
              <a:t>12/22/2025</a:t>
            </a:fld>
            <a:endParaRPr lang="fr-DZ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5763660-81BE-804C-B4B1-BD48DB352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F531A7-44E5-0B46-82AF-DA5320F8A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5A94-8616-1C48-8B1F-538EC76FCC7A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768691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 thruBlk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3F7D639-4852-3D41-8C20-5DCEFDF3B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4188-0506-7847-A522-D3E903C2AB76}" type="datetimeFigureOut">
              <a:rPr lang="fr-DZ" smtClean="0"/>
              <a:t>12/22/2025</a:t>
            </a:fld>
            <a:endParaRPr lang="fr-DZ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051458B-B040-9947-81AD-883FE9EEF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929FABE-5882-184B-85A7-4AF3CBF65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5A94-8616-1C48-8B1F-538EC76FCC7A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185953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 thruBlk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4122B3-3843-ED4E-B11A-8F96435E8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69DF201-233F-9C43-85DE-7C080195F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57493FD-DB93-0248-9073-74971FB83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E442AE8-168F-5741-A856-8C7EFAF0B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4188-0506-7847-A522-D3E903C2AB76}" type="datetimeFigureOut">
              <a:rPr lang="fr-DZ" smtClean="0"/>
              <a:t>12/22/2025</a:t>
            </a:fld>
            <a:endParaRPr lang="fr-DZ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688573-70A0-914C-9503-18BAE55C9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E7ABBD-1C22-8946-9694-7350A7CB3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5A94-8616-1C48-8B1F-538EC76FCC7A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241713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 thruBlk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AA9BF5-684B-7247-8CCA-9C9E39E98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BC63313-825B-544F-962C-0DB13324B1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DZ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5686BE3-F2BD-5847-B6B0-BA29C13F0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F693A3-2F95-C442-A1B6-9FD6787DD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4188-0506-7847-A522-D3E903C2AB76}" type="datetimeFigureOut">
              <a:rPr lang="fr-DZ" smtClean="0"/>
              <a:t>12/22/2025</a:t>
            </a:fld>
            <a:endParaRPr lang="fr-DZ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C10D2B-EB96-CB4C-B924-27A1F2046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DZ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5C53F6-9397-4B48-8099-7F2EA65C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85A94-8616-1C48-8B1F-538EC76FCC7A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97441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 thruBlk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45494A4-6BF2-BC46-8329-0F96FC00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DZ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A0B873-AE8D-534D-BEFC-555F7EBEB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DZ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A14D38-766D-FD47-9826-9A191DBC9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D4188-0506-7847-A522-D3E903C2AB76}" type="datetimeFigureOut">
              <a:rPr lang="fr-DZ" smtClean="0"/>
              <a:t>12/22/2025</a:t>
            </a:fld>
            <a:endParaRPr lang="fr-DZ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678141-6102-BE45-BF36-EBE0E8900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DZ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DBBEDC-FAFA-F743-8B17-A1873CCC9F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85A94-8616-1C48-8B1F-538EC76FCC7A}" type="slidenum">
              <a:rPr lang="fr-DZ" smtClean="0"/>
              <a:t>‹N°›</a:t>
            </a:fld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43678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reveal thruBlk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D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738AB4C-0921-A040-8BAB-6DB15A9F4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3421"/>
            <a:ext cx="954396" cy="95439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D6F9A46-2797-4E40-94DB-582BF18AB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690" y="-86902"/>
            <a:ext cx="12351032" cy="694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24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E930DB1-A502-A649-94AA-5446FCE1E3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482" y="1"/>
            <a:ext cx="12196482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74479C-0510-2C46-BD56-77A17BBF84D4}"/>
              </a:ext>
            </a:extLst>
          </p:cNvPr>
          <p:cNvSpPr/>
          <p:nvPr/>
        </p:nvSpPr>
        <p:spPr>
          <a:xfrm>
            <a:off x="3997611" y="2736502"/>
            <a:ext cx="768999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800" b="1" dirty="0"/>
              <a:t>Coopération CNCC-CTRF : feedback, statistiques, bonnes pratiques et montée en qualité des déclarations issues des commissaires aux comptes</a:t>
            </a:r>
            <a:r>
              <a:rPr lang="fr-DZ" sz="2800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BBCAC0-31AC-FA41-9402-46FBC85D9A80}"/>
              </a:ext>
            </a:extLst>
          </p:cNvPr>
          <p:cNvSpPr/>
          <p:nvPr/>
        </p:nvSpPr>
        <p:spPr>
          <a:xfrm>
            <a:off x="3997611" y="2090171"/>
            <a:ext cx="76899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fr-FR" sz="3600" b="1" dirty="0">
                <a:solidFill>
                  <a:srgbClr val="0070C0"/>
                </a:solidFill>
              </a:rPr>
              <a:t>Panel 3</a:t>
            </a:r>
          </a:p>
        </p:txBody>
      </p:sp>
    </p:spTree>
    <p:extLst>
      <p:ext uri="{BB962C8B-B14F-4D97-AF65-F5344CB8AC3E}">
        <p14:creationId xmlns:p14="http://schemas.microsoft.com/office/powerpoint/2010/main" val="2161033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 thruBlk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E930DB1-A502-A649-94AA-5446FCE1E3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482" y="1"/>
            <a:ext cx="12196482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74479C-0510-2C46-BD56-77A17BBF84D4}"/>
              </a:ext>
            </a:extLst>
          </p:cNvPr>
          <p:cNvSpPr/>
          <p:nvPr/>
        </p:nvSpPr>
        <p:spPr>
          <a:xfrm>
            <a:off x="3997611" y="1495271"/>
            <a:ext cx="76899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400" b="1" dirty="0"/>
              <a:t>L’importance de la notion du bénéficiaire</a:t>
            </a:r>
          </a:p>
          <a:p>
            <a:r>
              <a:rPr lang="fr-FR" sz="2400" b="1" dirty="0"/>
              <a:t>effectif en matière de lutte contre le blanchiment</a:t>
            </a:r>
          </a:p>
          <a:p>
            <a:r>
              <a:rPr lang="fr-FR" sz="2400" b="1" dirty="0"/>
              <a:t>de capitaux et de financement du terrorisme</a:t>
            </a:r>
          </a:p>
          <a:p>
            <a:r>
              <a:rPr lang="fr-FR" sz="2400" b="1" dirty="0"/>
              <a:t>et de la lutte contre la fraude et l’évasion fiscale.</a:t>
            </a:r>
            <a:endParaRPr lang="fr-DZ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BBCAC0-31AC-FA41-9402-46FBC85D9A80}"/>
              </a:ext>
            </a:extLst>
          </p:cNvPr>
          <p:cNvSpPr/>
          <p:nvPr/>
        </p:nvSpPr>
        <p:spPr>
          <a:xfrm>
            <a:off x="3997611" y="848940"/>
            <a:ext cx="76899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fr-FR" sz="3600" b="1" dirty="0">
                <a:solidFill>
                  <a:srgbClr val="0070C0"/>
                </a:solidFill>
              </a:rPr>
              <a:t>Conférence 10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EA7DD-6DD6-ED49-9372-3CB08B79D6DD}"/>
              </a:ext>
            </a:extLst>
          </p:cNvPr>
          <p:cNvSpPr/>
          <p:nvPr/>
        </p:nvSpPr>
        <p:spPr>
          <a:xfrm>
            <a:off x="3997611" y="3244858"/>
            <a:ext cx="768999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fr-FR" sz="3200" b="1" dirty="0">
                <a:solidFill>
                  <a:schemeClr val="accent1"/>
                </a:solidFill>
              </a:rPr>
              <a:t>M. ACHOURI </a:t>
            </a:r>
            <a:r>
              <a:rPr lang="fr-FR" sz="3200" b="1" dirty="0" err="1">
                <a:solidFill>
                  <a:schemeClr val="accent1"/>
                </a:solidFill>
              </a:rPr>
              <a:t>Hachemi</a:t>
            </a:r>
            <a:endParaRPr lang="fr-FR" sz="3200" b="1" dirty="0">
              <a:solidFill>
                <a:schemeClr val="accent1"/>
              </a:solidFill>
            </a:endParaRPr>
          </a:p>
          <a:p>
            <a:pPr lvl="0"/>
            <a:r>
              <a:rPr lang="fr-FR" b="1" dirty="0"/>
              <a:t>Sous-Directeur du Suivi du Contrôle Fiscal des Entreprises, DGI</a:t>
            </a:r>
            <a:endParaRPr lang="fr-DZ" b="1" dirty="0"/>
          </a:p>
        </p:txBody>
      </p:sp>
    </p:spTree>
    <p:extLst>
      <p:ext uri="{BB962C8B-B14F-4D97-AF65-F5344CB8AC3E}">
        <p14:creationId xmlns:p14="http://schemas.microsoft.com/office/powerpoint/2010/main" val="2687485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 thruBlk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E930DB1-A502-A649-94AA-5446FCE1E3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482" y="1"/>
            <a:ext cx="12196482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74479C-0510-2C46-BD56-77A17BBF84D4}"/>
              </a:ext>
            </a:extLst>
          </p:cNvPr>
          <p:cNvSpPr/>
          <p:nvPr/>
        </p:nvSpPr>
        <p:spPr>
          <a:xfrm>
            <a:off x="3997611" y="1431226"/>
            <a:ext cx="768999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800" b="1" dirty="0"/>
              <a:t>Responsabilité pénale et civile</a:t>
            </a:r>
          </a:p>
          <a:p>
            <a:r>
              <a:rPr lang="fr-FR" sz="2800" b="1" dirty="0"/>
              <a:t>des associations et des professionnels</a:t>
            </a:r>
          </a:p>
          <a:p>
            <a:r>
              <a:rPr lang="fr-FR" sz="2800" b="1" dirty="0"/>
              <a:t>du secteur financier au regard des exigences</a:t>
            </a:r>
          </a:p>
          <a:p>
            <a:r>
              <a:rPr lang="fr-FR" sz="2800" b="1" dirty="0"/>
              <a:t>de gouvernance, de conformité, de prévention</a:t>
            </a:r>
          </a:p>
          <a:p>
            <a:r>
              <a:rPr lang="fr-FR" sz="2800" b="1" dirty="0"/>
              <a:t>des risques et de lutte contre la criminalité économique et financière</a:t>
            </a:r>
            <a:endParaRPr lang="fr-DZ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BBCAC0-31AC-FA41-9402-46FBC85D9A80}"/>
              </a:ext>
            </a:extLst>
          </p:cNvPr>
          <p:cNvSpPr/>
          <p:nvPr/>
        </p:nvSpPr>
        <p:spPr>
          <a:xfrm>
            <a:off x="3997611" y="784895"/>
            <a:ext cx="76899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fr-FR" sz="3600" b="1" dirty="0">
                <a:solidFill>
                  <a:srgbClr val="0070C0"/>
                </a:solidFill>
              </a:rPr>
              <a:t>Panel 4</a:t>
            </a:r>
          </a:p>
        </p:txBody>
      </p:sp>
    </p:spTree>
    <p:extLst>
      <p:ext uri="{BB962C8B-B14F-4D97-AF65-F5344CB8AC3E}">
        <p14:creationId xmlns:p14="http://schemas.microsoft.com/office/powerpoint/2010/main" val="2764654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 thruBlk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E930DB1-A502-A649-94AA-5446FCE1E3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336031"/>
            <a:ext cx="12196482" cy="6857999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74479C-0510-2C46-BD56-77A17BBF84D4}"/>
              </a:ext>
            </a:extLst>
          </p:cNvPr>
          <p:cNvSpPr/>
          <p:nvPr/>
        </p:nvSpPr>
        <p:spPr>
          <a:xfrm>
            <a:off x="4233588" y="1754141"/>
            <a:ext cx="768999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n-US" sz="2400" b="1" dirty="0">
                <a:solidFill>
                  <a:schemeClr val="accent1"/>
                </a:solidFill>
              </a:rPr>
              <a:t>M. BENCHIKH Ali </a:t>
            </a:r>
            <a:r>
              <a:rPr lang="en-US" sz="2400" b="1" dirty="0" err="1">
                <a:solidFill>
                  <a:schemeClr val="accent1"/>
                </a:solidFill>
              </a:rPr>
              <a:t>Abdessamed</a:t>
            </a:r>
            <a:endParaRPr lang="fr-DZ" sz="2400" b="1" dirty="0">
              <a:solidFill>
                <a:schemeClr val="accent1"/>
              </a:solidFill>
            </a:endParaRPr>
          </a:p>
          <a:p>
            <a:pPr lvl="0"/>
            <a:r>
              <a:rPr lang="fr-FR" sz="2400" b="1" dirty="0">
                <a:solidFill>
                  <a:schemeClr val="accent1"/>
                </a:solidFill>
              </a:rPr>
              <a:t>M. BENCHELLIL Amine </a:t>
            </a:r>
            <a:endParaRPr lang="fr-DZ" sz="2400" b="1" dirty="0">
              <a:solidFill>
                <a:schemeClr val="accent1"/>
              </a:solidFill>
            </a:endParaRPr>
          </a:p>
          <a:p>
            <a:pPr lvl="0"/>
            <a:r>
              <a:rPr lang="en-US" sz="2400" b="1" dirty="0">
                <a:solidFill>
                  <a:schemeClr val="accent1"/>
                </a:solidFill>
              </a:rPr>
              <a:t>M. KERARCHA </a:t>
            </a:r>
            <a:r>
              <a:rPr lang="en-US" sz="2400" b="1" dirty="0" err="1">
                <a:solidFill>
                  <a:schemeClr val="accent1"/>
                </a:solidFill>
              </a:rPr>
              <a:t>Abdlehamid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endParaRPr lang="fr-DZ" sz="2400" b="1" dirty="0">
              <a:solidFill>
                <a:schemeClr val="accent1"/>
              </a:solidFill>
            </a:endParaRPr>
          </a:p>
          <a:p>
            <a:pPr lvl="0"/>
            <a:r>
              <a:rPr lang="en-US" sz="2400" b="1" dirty="0">
                <a:solidFill>
                  <a:schemeClr val="accent1"/>
                </a:solidFill>
              </a:rPr>
              <a:t>M. ACHOURI </a:t>
            </a:r>
            <a:r>
              <a:rPr lang="en-US" sz="2400" b="1" dirty="0" err="1">
                <a:solidFill>
                  <a:schemeClr val="accent1"/>
                </a:solidFill>
              </a:rPr>
              <a:t>Hachemi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endParaRPr lang="fr-DZ" sz="2400" b="1" dirty="0">
              <a:solidFill>
                <a:schemeClr val="accent1"/>
              </a:solidFill>
            </a:endParaRPr>
          </a:p>
          <a:p>
            <a:pPr lvl="0"/>
            <a:r>
              <a:rPr lang="fr-FR" sz="2400" b="1" dirty="0">
                <a:solidFill>
                  <a:schemeClr val="accent1"/>
                </a:solidFill>
              </a:rPr>
              <a:t>Mme. SILINI </a:t>
            </a:r>
            <a:r>
              <a:rPr lang="fr-FR" sz="2400" b="1" dirty="0" err="1">
                <a:solidFill>
                  <a:schemeClr val="accent1"/>
                </a:solidFill>
              </a:rPr>
              <a:t>Madiha</a:t>
            </a:r>
            <a:r>
              <a:rPr lang="fr-FR" sz="2400" b="1" dirty="0">
                <a:solidFill>
                  <a:schemeClr val="accent1"/>
                </a:solidFill>
              </a:rPr>
              <a:t> </a:t>
            </a:r>
            <a:endParaRPr lang="fr-DZ" sz="2400" b="1" dirty="0">
              <a:solidFill>
                <a:schemeClr val="accent1"/>
              </a:solidFill>
            </a:endParaRPr>
          </a:p>
          <a:p>
            <a:pPr lvl="0"/>
            <a:r>
              <a:rPr lang="fr-FR" sz="2400" b="1" dirty="0">
                <a:solidFill>
                  <a:schemeClr val="accent1"/>
                </a:solidFill>
              </a:rPr>
              <a:t>Maitre LEZZAR Nasser Eddine </a:t>
            </a:r>
          </a:p>
          <a:p>
            <a:pPr lvl="0"/>
            <a:r>
              <a:rPr lang="fr-FR" sz="2400" b="1" dirty="0">
                <a:solidFill>
                  <a:schemeClr val="accent1"/>
                </a:solidFill>
              </a:rPr>
              <a:t>M. KHIAT Toufik</a:t>
            </a:r>
            <a:endParaRPr lang="fr-DZ" sz="2400" b="1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BBCAC0-31AC-FA41-9402-46FBC85D9A80}"/>
              </a:ext>
            </a:extLst>
          </p:cNvPr>
          <p:cNvSpPr/>
          <p:nvPr/>
        </p:nvSpPr>
        <p:spPr>
          <a:xfrm>
            <a:off x="3864047" y="967900"/>
            <a:ext cx="76899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fr-FR" sz="4400" b="1" dirty="0">
                <a:solidFill>
                  <a:schemeClr val="accent1"/>
                </a:solidFill>
              </a:rPr>
              <a:t>Débat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8E33E67-BBF6-0749-B685-716891C4775D}"/>
              </a:ext>
            </a:extLst>
          </p:cNvPr>
          <p:cNvSpPr/>
          <p:nvPr/>
        </p:nvSpPr>
        <p:spPr>
          <a:xfrm>
            <a:off x="3965166" y="2613876"/>
            <a:ext cx="231616" cy="231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DZ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C2F6658-E6AA-A44E-BF38-AE5A4578F2BB}"/>
              </a:ext>
            </a:extLst>
          </p:cNvPr>
          <p:cNvSpPr/>
          <p:nvPr/>
        </p:nvSpPr>
        <p:spPr>
          <a:xfrm>
            <a:off x="3965166" y="2974367"/>
            <a:ext cx="231616" cy="231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DZ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FB42E18-6D21-3841-81EB-0F5D5A565936}"/>
              </a:ext>
            </a:extLst>
          </p:cNvPr>
          <p:cNvSpPr/>
          <p:nvPr/>
        </p:nvSpPr>
        <p:spPr>
          <a:xfrm>
            <a:off x="3965166" y="3332066"/>
            <a:ext cx="231616" cy="231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DZ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3E104D7-58DD-2F44-81A7-BD29DCEA7D8E}"/>
              </a:ext>
            </a:extLst>
          </p:cNvPr>
          <p:cNvSpPr/>
          <p:nvPr/>
        </p:nvSpPr>
        <p:spPr>
          <a:xfrm>
            <a:off x="3965166" y="1855047"/>
            <a:ext cx="231616" cy="231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DZ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92D8941-AB08-C24C-8E27-287703D9F272}"/>
              </a:ext>
            </a:extLst>
          </p:cNvPr>
          <p:cNvSpPr/>
          <p:nvPr/>
        </p:nvSpPr>
        <p:spPr>
          <a:xfrm>
            <a:off x="3965166" y="2234181"/>
            <a:ext cx="231616" cy="231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DZ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D3BF54FE-5B5B-C840-A277-83E9983656BA}"/>
              </a:ext>
            </a:extLst>
          </p:cNvPr>
          <p:cNvSpPr/>
          <p:nvPr/>
        </p:nvSpPr>
        <p:spPr>
          <a:xfrm>
            <a:off x="3965166" y="3701936"/>
            <a:ext cx="231616" cy="231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DZ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183B211-C960-8A40-9C8F-D1601E897B22}"/>
              </a:ext>
            </a:extLst>
          </p:cNvPr>
          <p:cNvSpPr/>
          <p:nvPr/>
        </p:nvSpPr>
        <p:spPr>
          <a:xfrm>
            <a:off x="3965166" y="4051258"/>
            <a:ext cx="231616" cy="231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964247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 thruBlk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E930DB1-A502-A649-94AA-5446FCE1E3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482" y="1"/>
            <a:ext cx="12196482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74479C-0510-2C46-BD56-77A17BBF84D4}"/>
              </a:ext>
            </a:extLst>
          </p:cNvPr>
          <p:cNvSpPr/>
          <p:nvPr/>
        </p:nvSpPr>
        <p:spPr>
          <a:xfrm>
            <a:off x="3997611" y="2078498"/>
            <a:ext cx="768999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400" b="1" dirty="0"/>
              <a:t>Déontologie et éthique professionnelles :</a:t>
            </a:r>
          </a:p>
          <a:p>
            <a:r>
              <a:rPr lang="fr-FR" sz="2400" b="1" dirty="0"/>
              <a:t>un pilier essentiel pour renforcer la conformité,</a:t>
            </a:r>
          </a:p>
          <a:p>
            <a:r>
              <a:rPr lang="fr-FR" sz="2400" b="1" dirty="0"/>
              <a:t>la transparence financière et la crédibilité</a:t>
            </a:r>
          </a:p>
          <a:p>
            <a:r>
              <a:rPr lang="fr-FR" sz="2400" b="1" dirty="0"/>
              <a:t>de la profession comptable et d’audit dans le contexte</a:t>
            </a:r>
          </a:p>
          <a:p>
            <a:r>
              <a:rPr lang="fr-FR" sz="2400" b="1" dirty="0"/>
              <a:t>des exigences du GAFI</a:t>
            </a:r>
            <a:endParaRPr lang="fr-DZ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BBCAC0-31AC-FA41-9402-46FBC85D9A80}"/>
              </a:ext>
            </a:extLst>
          </p:cNvPr>
          <p:cNvSpPr/>
          <p:nvPr/>
        </p:nvSpPr>
        <p:spPr>
          <a:xfrm>
            <a:off x="3997611" y="1432167"/>
            <a:ext cx="76899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fr-FR" sz="3600" b="1" dirty="0">
                <a:solidFill>
                  <a:srgbClr val="0070C0"/>
                </a:solidFill>
              </a:rPr>
              <a:t>Panel 5</a:t>
            </a:r>
          </a:p>
        </p:txBody>
      </p:sp>
    </p:spTree>
    <p:extLst>
      <p:ext uri="{BB962C8B-B14F-4D97-AF65-F5344CB8AC3E}">
        <p14:creationId xmlns:p14="http://schemas.microsoft.com/office/powerpoint/2010/main" val="3631420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 thruBlk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E930DB1-A502-A649-94AA-5446FCE1E3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"/>
            <a:ext cx="12196482" cy="6857999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74479C-0510-2C46-BD56-77A17BBF84D4}"/>
              </a:ext>
            </a:extLst>
          </p:cNvPr>
          <p:cNvSpPr/>
          <p:nvPr/>
        </p:nvSpPr>
        <p:spPr>
          <a:xfrm>
            <a:off x="4233588" y="1911006"/>
            <a:ext cx="768999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fr-FR" sz="2800" b="1" dirty="0">
                <a:solidFill>
                  <a:schemeClr val="accent1"/>
                </a:solidFill>
              </a:rPr>
              <a:t>M. BOULAHDOUR Yacine </a:t>
            </a:r>
            <a:endParaRPr lang="fr-DZ" sz="2800" b="1" dirty="0">
              <a:solidFill>
                <a:schemeClr val="accent1"/>
              </a:solidFill>
            </a:endParaRPr>
          </a:p>
          <a:p>
            <a:pPr lvl="0"/>
            <a:r>
              <a:rPr lang="fr-FR" sz="2800" b="1" dirty="0">
                <a:solidFill>
                  <a:schemeClr val="accent1"/>
                </a:solidFill>
              </a:rPr>
              <a:t>Pr. MERHOUM Mohamed El - Habib  </a:t>
            </a:r>
            <a:endParaRPr lang="fr-DZ" sz="2800" b="1" dirty="0">
              <a:solidFill>
                <a:schemeClr val="accent1"/>
              </a:solidFill>
            </a:endParaRPr>
          </a:p>
          <a:p>
            <a:pPr lvl="0"/>
            <a:r>
              <a:rPr lang="fr-FR" sz="2800" b="1" dirty="0">
                <a:solidFill>
                  <a:schemeClr val="accent1"/>
                </a:solidFill>
              </a:rPr>
              <a:t>Pr BENCHOUDA </a:t>
            </a:r>
            <a:r>
              <a:rPr lang="fr-FR" sz="2800" b="1" dirty="0" err="1">
                <a:solidFill>
                  <a:schemeClr val="accent1"/>
                </a:solidFill>
              </a:rPr>
              <a:t>Rafik</a:t>
            </a:r>
            <a:r>
              <a:rPr lang="fr-FR" sz="2800" b="1" dirty="0">
                <a:solidFill>
                  <a:schemeClr val="accent1"/>
                </a:solidFill>
              </a:rPr>
              <a:t> </a:t>
            </a:r>
            <a:endParaRPr lang="fr-DZ" sz="2800" b="1" dirty="0">
              <a:solidFill>
                <a:schemeClr val="accent1"/>
              </a:solidFill>
            </a:endParaRPr>
          </a:p>
          <a:p>
            <a:pPr lvl="0"/>
            <a:r>
              <a:rPr lang="fr-FR" sz="2800" b="1" dirty="0">
                <a:solidFill>
                  <a:schemeClr val="accent1"/>
                </a:solidFill>
              </a:rPr>
              <a:t>M. MAZOUZ Ali </a:t>
            </a:r>
            <a:endParaRPr lang="fr-DZ" sz="2800" b="1" dirty="0">
              <a:solidFill>
                <a:schemeClr val="accent1"/>
              </a:solidFill>
            </a:endParaRPr>
          </a:p>
          <a:p>
            <a:pPr lvl="0"/>
            <a:r>
              <a:rPr lang="fr-FR" sz="2800" b="1" dirty="0">
                <a:solidFill>
                  <a:schemeClr val="accent1"/>
                </a:solidFill>
              </a:rPr>
              <a:t>M. </a:t>
            </a:r>
            <a:r>
              <a:rPr lang="fr-FR" sz="2800" b="1">
                <a:solidFill>
                  <a:schemeClr val="accent1"/>
                </a:solidFill>
              </a:rPr>
              <a:t>MELHENAS </a:t>
            </a:r>
            <a:r>
              <a:rPr lang="fr-FR" sz="2800" b="1" dirty="0">
                <a:solidFill>
                  <a:schemeClr val="accent1"/>
                </a:solidFill>
              </a:rPr>
              <a:t>Djamel</a:t>
            </a:r>
            <a:endParaRPr lang="fr-DZ" sz="2800" b="1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BBCAC0-31AC-FA41-9402-46FBC85D9A80}"/>
              </a:ext>
            </a:extLst>
          </p:cNvPr>
          <p:cNvSpPr/>
          <p:nvPr/>
        </p:nvSpPr>
        <p:spPr>
          <a:xfrm>
            <a:off x="3864047" y="893591"/>
            <a:ext cx="76899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fr-FR" sz="4400" b="1" dirty="0">
                <a:solidFill>
                  <a:schemeClr val="accent1"/>
                </a:solidFill>
              </a:rPr>
              <a:t>Débat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8E33E67-BBF6-0749-B685-716891C4775D}"/>
              </a:ext>
            </a:extLst>
          </p:cNvPr>
          <p:cNvSpPr/>
          <p:nvPr/>
        </p:nvSpPr>
        <p:spPr>
          <a:xfrm>
            <a:off x="3965166" y="2891727"/>
            <a:ext cx="231616" cy="231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DZ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C2F6658-E6AA-A44E-BF38-AE5A4578F2BB}"/>
              </a:ext>
            </a:extLst>
          </p:cNvPr>
          <p:cNvSpPr/>
          <p:nvPr/>
        </p:nvSpPr>
        <p:spPr>
          <a:xfrm>
            <a:off x="3965166" y="3343790"/>
            <a:ext cx="231616" cy="231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DZ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FB42E18-6D21-3841-81EB-0F5D5A565936}"/>
              </a:ext>
            </a:extLst>
          </p:cNvPr>
          <p:cNvSpPr/>
          <p:nvPr/>
        </p:nvSpPr>
        <p:spPr>
          <a:xfrm>
            <a:off x="3965166" y="3765031"/>
            <a:ext cx="231616" cy="231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DZ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3E104D7-58DD-2F44-81A7-BD29DCEA7D8E}"/>
              </a:ext>
            </a:extLst>
          </p:cNvPr>
          <p:cNvSpPr/>
          <p:nvPr/>
        </p:nvSpPr>
        <p:spPr>
          <a:xfrm>
            <a:off x="3965166" y="2069795"/>
            <a:ext cx="231616" cy="231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DZ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92D8941-AB08-C24C-8E27-287703D9F272}"/>
              </a:ext>
            </a:extLst>
          </p:cNvPr>
          <p:cNvSpPr/>
          <p:nvPr/>
        </p:nvSpPr>
        <p:spPr>
          <a:xfrm>
            <a:off x="3965166" y="2480761"/>
            <a:ext cx="231616" cy="231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226111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 thruBlk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E930DB1-A502-A649-94AA-5446FCE1E3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482" y="0"/>
            <a:ext cx="12196482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8BBCAC0-31AC-FA41-9402-46FBC85D9A80}"/>
              </a:ext>
            </a:extLst>
          </p:cNvPr>
          <p:cNvSpPr/>
          <p:nvPr/>
        </p:nvSpPr>
        <p:spPr>
          <a:xfrm>
            <a:off x="3997611" y="2808197"/>
            <a:ext cx="768999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fr-FR" sz="4400" b="1" dirty="0">
                <a:solidFill>
                  <a:schemeClr val="accent1"/>
                </a:solidFill>
              </a:rPr>
              <a:t>Discours de clôture</a:t>
            </a:r>
          </a:p>
          <a:p>
            <a:pPr lvl="0"/>
            <a:r>
              <a:rPr lang="fr-FR" sz="4400" b="1" dirty="0">
                <a:solidFill>
                  <a:schemeClr val="accent1"/>
                </a:solidFill>
              </a:rPr>
              <a:t>de la 10</a:t>
            </a:r>
            <a:r>
              <a:rPr lang="fr-FR" sz="2000" b="1" dirty="0">
                <a:solidFill>
                  <a:schemeClr val="accent1"/>
                </a:solidFill>
              </a:rPr>
              <a:t>éme</a:t>
            </a:r>
            <a:r>
              <a:rPr lang="fr-FR" sz="4400" b="1" dirty="0">
                <a:solidFill>
                  <a:schemeClr val="accent1"/>
                </a:solidFill>
              </a:rPr>
              <a:t> édition</a:t>
            </a:r>
          </a:p>
        </p:txBody>
      </p:sp>
    </p:spTree>
    <p:extLst>
      <p:ext uri="{BB962C8B-B14F-4D97-AF65-F5344CB8AC3E}">
        <p14:creationId xmlns:p14="http://schemas.microsoft.com/office/powerpoint/2010/main" val="983361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 thruBlk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738AB4C-0921-A040-8BAB-6DB15A9F4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1864" y="4746223"/>
            <a:ext cx="954396" cy="95439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AE5C2D1-1A5C-4548-8131-729DC80409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0274"/>
            <a:ext cx="1219648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66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738AB4C-0921-A040-8BAB-6DB15A9F4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1864" y="4746223"/>
            <a:ext cx="954396" cy="95439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78D2B23-0E1E-944B-BA97-8E3951B8E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6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948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738AB4C-0921-A040-8BAB-6DB15A9F4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23421"/>
            <a:ext cx="954396" cy="95439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C01CD25-3F28-9D47-82F7-95538A16C1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6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1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E930DB1-A502-A649-94AA-5446FCE1E3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482" y="1"/>
            <a:ext cx="12196482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74479C-0510-2C46-BD56-77A17BBF84D4}"/>
              </a:ext>
            </a:extLst>
          </p:cNvPr>
          <p:cNvSpPr/>
          <p:nvPr/>
        </p:nvSpPr>
        <p:spPr>
          <a:xfrm>
            <a:off x="3997611" y="1201377"/>
            <a:ext cx="76899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400" b="1" dirty="0"/>
              <a:t>Prévenir les transferts illicites de capitaux :</a:t>
            </a:r>
          </a:p>
          <a:p>
            <a:r>
              <a:rPr lang="fr-FR" sz="2400" b="1" dirty="0"/>
              <a:t>rôle et obligation des commissaires aux comptes</a:t>
            </a:r>
          </a:p>
          <a:p>
            <a:r>
              <a:rPr lang="fr-FR" sz="2400" b="1" dirty="0"/>
              <a:t>dans la lutte contre les pratiques financières</a:t>
            </a:r>
          </a:p>
          <a:p>
            <a:r>
              <a:rPr lang="fr-FR" sz="2400" b="1" dirty="0"/>
              <a:t>délictueuses</a:t>
            </a:r>
            <a:r>
              <a:rPr lang="fr-DZ" sz="2400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BBCAC0-31AC-FA41-9402-46FBC85D9A80}"/>
              </a:ext>
            </a:extLst>
          </p:cNvPr>
          <p:cNvSpPr/>
          <p:nvPr/>
        </p:nvSpPr>
        <p:spPr>
          <a:xfrm>
            <a:off x="3997611" y="555046"/>
            <a:ext cx="76899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fr-FR" sz="3600" b="1" dirty="0">
                <a:solidFill>
                  <a:srgbClr val="0070C0"/>
                </a:solidFill>
              </a:rPr>
              <a:t>Conférence 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EA7DD-6DD6-ED49-9372-3CB08B79D6DD}"/>
              </a:ext>
            </a:extLst>
          </p:cNvPr>
          <p:cNvSpPr/>
          <p:nvPr/>
        </p:nvSpPr>
        <p:spPr>
          <a:xfrm>
            <a:off x="3997611" y="3244858"/>
            <a:ext cx="7689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fr-FR" sz="3600" b="1" dirty="0">
                <a:solidFill>
                  <a:srgbClr val="0070C0"/>
                </a:solidFill>
              </a:rPr>
              <a:t>M. MAZOUZ Ali</a:t>
            </a:r>
          </a:p>
          <a:p>
            <a:pPr lvl="0"/>
            <a:r>
              <a:rPr lang="fr-FR" b="1" dirty="0"/>
              <a:t>Expert-Comptable, Commissaire aux Comptes</a:t>
            </a:r>
            <a:endParaRPr lang="fr-DZ" b="1" dirty="0"/>
          </a:p>
        </p:txBody>
      </p:sp>
    </p:spTree>
    <p:extLst>
      <p:ext uri="{BB962C8B-B14F-4D97-AF65-F5344CB8AC3E}">
        <p14:creationId xmlns:p14="http://schemas.microsoft.com/office/powerpoint/2010/main" val="342312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E930DB1-A502-A649-94AA-5446FCE1E3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482" y="1"/>
            <a:ext cx="12196482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74479C-0510-2C46-BD56-77A17BBF84D4}"/>
              </a:ext>
            </a:extLst>
          </p:cNvPr>
          <p:cNvSpPr/>
          <p:nvPr/>
        </p:nvSpPr>
        <p:spPr>
          <a:xfrm>
            <a:off x="3997611" y="1495271"/>
            <a:ext cx="76899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400" b="1" dirty="0"/>
              <a:t>Gouvernance, transparence et intégrité</a:t>
            </a:r>
          </a:p>
          <a:p>
            <a:r>
              <a:rPr lang="fr-FR" sz="2400" b="1" dirty="0"/>
              <a:t>financière : comment l’audit légal peut</a:t>
            </a:r>
          </a:p>
          <a:p>
            <a:r>
              <a:rPr lang="fr-FR" sz="2400" b="1" dirty="0"/>
              <a:t>soutenir la confiance des investisseurs et partenaires internationaux après l’inscription sur la liste grise</a:t>
            </a:r>
            <a:r>
              <a:rPr lang="fr-DZ" sz="2400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BBCAC0-31AC-FA41-9402-46FBC85D9A80}"/>
              </a:ext>
            </a:extLst>
          </p:cNvPr>
          <p:cNvSpPr/>
          <p:nvPr/>
        </p:nvSpPr>
        <p:spPr>
          <a:xfrm>
            <a:off x="3997611" y="848940"/>
            <a:ext cx="76899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fr-FR" sz="3600" b="1" dirty="0">
                <a:solidFill>
                  <a:srgbClr val="0070C0"/>
                </a:solidFill>
              </a:rPr>
              <a:t>Conférence 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EA7DD-6DD6-ED49-9372-3CB08B79D6DD}"/>
              </a:ext>
            </a:extLst>
          </p:cNvPr>
          <p:cNvSpPr/>
          <p:nvPr/>
        </p:nvSpPr>
        <p:spPr>
          <a:xfrm>
            <a:off x="3997611" y="3244858"/>
            <a:ext cx="7689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fr-FR" sz="3600" b="1" dirty="0">
                <a:solidFill>
                  <a:schemeClr val="accent1"/>
                </a:solidFill>
              </a:rPr>
              <a:t>Dr. SOUSSA </a:t>
            </a:r>
            <a:r>
              <a:rPr lang="fr-FR" sz="3600" b="1" dirty="0" err="1">
                <a:solidFill>
                  <a:schemeClr val="accent1"/>
                </a:solidFill>
              </a:rPr>
              <a:t>Badreddine</a:t>
            </a:r>
            <a:r>
              <a:rPr lang="fr-DZ" sz="3600" b="1" dirty="0">
                <a:solidFill>
                  <a:schemeClr val="accent1"/>
                </a:solidFill>
              </a:rPr>
              <a:t> </a:t>
            </a:r>
          </a:p>
          <a:p>
            <a:pPr lvl="0"/>
            <a:r>
              <a:rPr lang="fr-FR" b="1" dirty="0"/>
              <a:t>Commissaire aux Comptes</a:t>
            </a:r>
            <a:endParaRPr lang="fr-DZ" b="1" dirty="0"/>
          </a:p>
        </p:txBody>
      </p:sp>
    </p:spTree>
    <p:extLst>
      <p:ext uri="{BB962C8B-B14F-4D97-AF65-F5344CB8AC3E}">
        <p14:creationId xmlns:p14="http://schemas.microsoft.com/office/powerpoint/2010/main" val="1146864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E930DB1-A502-A649-94AA-5446FCE1E3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482" y="1"/>
            <a:ext cx="12196482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74479C-0510-2C46-BD56-77A17BBF84D4}"/>
              </a:ext>
            </a:extLst>
          </p:cNvPr>
          <p:cNvSpPr/>
          <p:nvPr/>
        </p:nvSpPr>
        <p:spPr>
          <a:xfrm>
            <a:off x="3997611" y="1495271"/>
            <a:ext cx="768999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400" b="1" dirty="0"/>
              <a:t>Entre Vigilance et Indépendance :</a:t>
            </a:r>
          </a:p>
          <a:p>
            <a:r>
              <a:rPr lang="fr-FR" sz="2400" b="1" dirty="0"/>
              <a:t>Comment le Commissaire aux Comptes</a:t>
            </a:r>
          </a:p>
          <a:p>
            <a:r>
              <a:rPr lang="fr-FR" sz="2400" b="1" dirty="0"/>
              <a:t>garantit le respect des lois et la transparence</a:t>
            </a:r>
          </a:p>
          <a:p>
            <a:r>
              <a:rPr lang="fr-FR" sz="2400" b="1" dirty="0"/>
              <a:t> financière</a:t>
            </a:r>
            <a:endParaRPr lang="fr-DZ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BBCAC0-31AC-FA41-9402-46FBC85D9A80}"/>
              </a:ext>
            </a:extLst>
          </p:cNvPr>
          <p:cNvSpPr/>
          <p:nvPr/>
        </p:nvSpPr>
        <p:spPr>
          <a:xfrm>
            <a:off x="3997611" y="848940"/>
            <a:ext cx="76899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fr-FR" sz="3600" b="1" dirty="0">
                <a:solidFill>
                  <a:srgbClr val="0070C0"/>
                </a:solidFill>
              </a:rPr>
              <a:t>Conférence 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EA7DD-6DD6-ED49-9372-3CB08B79D6DD}"/>
              </a:ext>
            </a:extLst>
          </p:cNvPr>
          <p:cNvSpPr/>
          <p:nvPr/>
        </p:nvSpPr>
        <p:spPr>
          <a:xfrm>
            <a:off x="3997611" y="3244858"/>
            <a:ext cx="7689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fr-FR" sz="3600" b="1" dirty="0">
                <a:solidFill>
                  <a:schemeClr val="accent1"/>
                </a:solidFill>
              </a:rPr>
              <a:t>M. Jean Charles BOUCHER</a:t>
            </a:r>
            <a:endParaRPr lang="fr-DZ" sz="3600" b="1" dirty="0">
              <a:solidFill>
                <a:schemeClr val="accent1"/>
              </a:solidFill>
            </a:endParaRPr>
          </a:p>
          <a:p>
            <a:pPr lvl="0"/>
            <a:r>
              <a:rPr lang="fr-FR" b="1" dirty="0"/>
              <a:t>Expert-Comptable, Commissaires aux Comptes – Paris (France) </a:t>
            </a:r>
            <a:r>
              <a:rPr lang="fr-DZ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4581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E930DB1-A502-A649-94AA-5446FCE1E3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482" y="1"/>
            <a:ext cx="12196482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74479C-0510-2C46-BD56-77A17BBF84D4}"/>
              </a:ext>
            </a:extLst>
          </p:cNvPr>
          <p:cNvSpPr/>
          <p:nvPr/>
        </p:nvSpPr>
        <p:spPr>
          <a:xfrm>
            <a:off x="3997611" y="1495271"/>
            <a:ext cx="768999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400" b="1" dirty="0"/>
              <a:t>La fraude financière et son impacte </a:t>
            </a:r>
          </a:p>
          <a:p>
            <a:r>
              <a:rPr lang="fr-FR" sz="2400" b="1" dirty="0"/>
              <a:t>sur la conformité :</a:t>
            </a:r>
          </a:p>
          <a:p>
            <a:r>
              <a:rPr lang="fr-FR" sz="2400" b="1" dirty="0"/>
              <a:t>Rôle stratégique du commissaires aux comptes</a:t>
            </a:r>
          </a:p>
          <a:p>
            <a:r>
              <a:rPr lang="fr-FR" sz="2400" b="1" dirty="0"/>
              <a:t>Dans la protection de l’économie nationale</a:t>
            </a:r>
          </a:p>
          <a:p>
            <a:endParaRPr lang="fr-DZ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BBCAC0-31AC-FA41-9402-46FBC85D9A80}"/>
              </a:ext>
            </a:extLst>
          </p:cNvPr>
          <p:cNvSpPr/>
          <p:nvPr/>
        </p:nvSpPr>
        <p:spPr>
          <a:xfrm>
            <a:off x="3997611" y="848940"/>
            <a:ext cx="76899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fr-FR" sz="3600" b="1" dirty="0">
                <a:solidFill>
                  <a:srgbClr val="0070C0"/>
                </a:solidFill>
              </a:rPr>
              <a:t>Conférence 8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EA7DD-6DD6-ED49-9372-3CB08B79D6DD}"/>
              </a:ext>
            </a:extLst>
          </p:cNvPr>
          <p:cNvSpPr/>
          <p:nvPr/>
        </p:nvSpPr>
        <p:spPr>
          <a:xfrm>
            <a:off x="3997611" y="3244858"/>
            <a:ext cx="7689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fr-FR" sz="3600" b="1" dirty="0">
                <a:solidFill>
                  <a:schemeClr val="accent1"/>
                </a:solidFill>
              </a:rPr>
              <a:t>M. MELHENAS Djamel</a:t>
            </a:r>
          </a:p>
          <a:p>
            <a:pPr lvl="0"/>
            <a:r>
              <a:rPr lang="fr-FR" b="1" dirty="0"/>
              <a:t>Expert-comptable commissaire aux comptes</a:t>
            </a:r>
            <a:endParaRPr lang="fr-DZ" b="1" dirty="0"/>
          </a:p>
        </p:txBody>
      </p:sp>
    </p:spTree>
    <p:extLst>
      <p:ext uri="{BB962C8B-B14F-4D97-AF65-F5344CB8AC3E}">
        <p14:creationId xmlns:p14="http://schemas.microsoft.com/office/powerpoint/2010/main" val="3994670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 thruBlk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E930DB1-A502-A649-94AA-5446FCE1E3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482" y="1"/>
            <a:ext cx="12196482" cy="6857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74479C-0510-2C46-BD56-77A17BBF84D4}"/>
              </a:ext>
            </a:extLst>
          </p:cNvPr>
          <p:cNvSpPr/>
          <p:nvPr/>
        </p:nvSpPr>
        <p:spPr>
          <a:xfrm>
            <a:off x="3997611" y="1495271"/>
            <a:ext cx="76899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fr-FR" sz="2400" b="1" dirty="0"/>
              <a:t>Secret professionnel, devoir de vigilance</a:t>
            </a:r>
          </a:p>
          <a:p>
            <a:r>
              <a:rPr lang="fr-FR" sz="2400" b="1" dirty="0"/>
              <a:t>et obligation de signalement : équilibre entre confidentialité et lutte contre la criminalité financière</a:t>
            </a:r>
            <a:r>
              <a:rPr lang="fr-DZ" sz="2400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BBCAC0-31AC-FA41-9402-46FBC85D9A80}"/>
              </a:ext>
            </a:extLst>
          </p:cNvPr>
          <p:cNvSpPr/>
          <p:nvPr/>
        </p:nvSpPr>
        <p:spPr>
          <a:xfrm>
            <a:off x="3997611" y="848940"/>
            <a:ext cx="76899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fr-FR" sz="3600" b="1" dirty="0">
                <a:solidFill>
                  <a:srgbClr val="0070C0"/>
                </a:solidFill>
              </a:rPr>
              <a:t>Conférence 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EA7DD-6DD6-ED49-9372-3CB08B79D6DD}"/>
              </a:ext>
            </a:extLst>
          </p:cNvPr>
          <p:cNvSpPr/>
          <p:nvPr/>
        </p:nvSpPr>
        <p:spPr>
          <a:xfrm>
            <a:off x="3997611" y="3244858"/>
            <a:ext cx="76899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fr-FR" sz="3600" b="1" dirty="0">
                <a:solidFill>
                  <a:schemeClr val="accent1"/>
                </a:solidFill>
              </a:rPr>
              <a:t>Mme. SILINI </a:t>
            </a:r>
            <a:r>
              <a:rPr lang="fr-FR" sz="3600" b="1" dirty="0" err="1">
                <a:solidFill>
                  <a:schemeClr val="accent1"/>
                </a:solidFill>
              </a:rPr>
              <a:t>Madiha</a:t>
            </a:r>
            <a:endParaRPr lang="fr-FR" sz="3600" b="1" dirty="0">
              <a:solidFill>
                <a:schemeClr val="accent1"/>
              </a:solidFill>
            </a:endParaRPr>
          </a:p>
          <a:p>
            <a:pPr lvl="0"/>
            <a:r>
              <a:rPr lang="fr-FR" b="1" dirty="0"/>
              <a:t>Avocate à la Cour de Paris (France)  </a:t>
            </a:r>
            <a:r>
              <a:rPr lang="fr-DZ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5859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 thruBlk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E930DB1-A502-A649-94AA-5446FCE1E3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"/>
            <a:ext cx="12196482" cy="6857999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74479C-0510-2C46-BD56-77A17BBF84D4}"/>
              </a:ext>
            </a:extLst>
          </p:cNvPr>
          <p:cNvSpPr/>
          <p:nvPr/>
        </p:nvSpPr>
        <p:spPr>
          <a:xfrm>
            <a:off x="4233588" y="1911006"/>
            <a:ext cx="768999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fr-FR" sz="2800" b="1" dirty="0">
                <a:solidFill>
                  <a:schemeClr val="accent1"/>
                </a:solidFill>
              </a:rPr>
              <a:t>M. MAZOUZ Ali </a:t>
            </a:r>
            <a:endParaRPr lang="fr-DZ" sz="2800" b="1" dirty="0">
              <a:solidFill>
                <a:schemeClr val="accent1"/>
              </a:solidFill>
            </a:endParaRPr>
          </a:p>
          <a:p>
            <a:pPr lvl="0"/>
            <a:r>
              <a:rPr lang="fr-FR" sz="2800" b="1" dirty="0">
                <a:solidFill>
                  <a:schemeClr val="accent1"/>
                </a:solidFill>
              </a:rPr>
              <a:t>Dr. SOUSSA </a:t>
            </a:r>
            <a:r>
              <a:rPr lang="fr-FR" sz="2800" b="1" dirty="0" err="1">
                <a:solidFill>
                  <a:schemeClr val="accent1"/>
                </a:solidFill>
              </a:rPr>
              <a:t>Badreddine</a:t>
            </a:r>
            <a:endParaRPr lang="fr-FR" sz="2800" b="1" dirty="0">
              <a:solidFill>
                <a:schemeClr val="accent1"/>
              </a:solidFill>
            </a:endParaRPr>
          </a:p>
          <a:p>
            <a:pPr lvl="0"/>
            <a:r>
              <a:rPr lang="fr-FR" sz="2800" b="1" dirty="0">
                <a:solidFill>
                  <a:schemeClr val="accent1"/>
                </a:solidFill>
              </a:rPr>
              <a:t>Jean Charles BOUCHER </a:t>
            </a:r>
            <a:endParaRPr lang="fr-DZ" sz="2800" b="1" dirty="0">
              <a:solidFill>
                <a:schemeClr val="accent1"/>
              </a:solidFill>
            </a:endParaRPr>
          </a:p>
          <a:p>
            <a:pPr lvl="0"/>
            <a:r>
              <a:rPr lang="fr-FR" sz="2800" b="1" dirty="0">
                <a:solidFill>
                  <a:schemeClr val="accent1"/>
                </a:solidFill>
              </a:rPr>
              <a:t>M. MELHENAS Djamel </a:t>
            </a:r>
            <a:endParaRPr lang="fr-DZ" sz="2800" b="1" dirty="0">
              <a:solidFill>
                <a:schemeClr val="accent1"/>
              </a:solidFill>
            </a:endParaRPr>
          </a:p>
          <a:p>
            <a:pPr lvl="0"/>
            <a:r>
              <a:rPr lang="fr-FR" sz="2800" b="1" dirty="0">
                <a:solidFill>
                  <a:schemeClr val="accent1"/>
                </a:solidFill>
              </a:rPr>
              <a:t>Mme. SILINI </a:t>
            </a:r>
            <a:r>
              <a:rPr lang="fr-FR" sz="2800" b="1" dirty="0" err="1">
                <a:solidFill>
                  <a:schemeClr val="accent1"/>
                </a:solidFill>
              </a:rPr>
              <a:t>Madiha</a:t>
            </a:r>
            <a:endParaRPr lang="fr-DZ" sz="2800" b="1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BBCAC0-31AC-FA41-9402-46FBC85D9A80}"/>
              </a:ext>
            </a:extLst>
          </p:cNvPr>
          <p:cNvSpPr/>
          <p:nvPr/>
        </p:nvSpPr>
        <p:spPr>
          <a:xfrm>
            <a:off x="3864047" y="893591"/>
            <a:ext cx="76899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fr-FR" sz="4400" b="1" dirty="0">
                <a:solidFill>
                  <a:schemeClr val="accent1"/>
                </a:solidFill>
              </a:rPr>
              <a:t>Débat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8E33E67-BBF6-0749-B685-716891C4775D}"/>
              </a:ext>
            </a:extLst>
          </p:cNvPr>
          <p:cNvSpPr/>
          <p:nvPr/>
        </p:nvSpPr>
        <p:spPr>
          <a:xfrm>
            <a:off x="3965166" y="2891727"/>
            <a:ext cx="231616" cy="231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DZ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C2F6658-E6AA-A44E-BF38-AE5A4578F2BB}"/>
              </a:ext>
            </a:extLst>
          </p:cNvPr>
          <p:cNvSpPr/>
          <p:nvPr/>
        </p:nvSpPr>
        <p:spPr>
          <a:xfrm>
            <a:off x="3965166" y="3343790"/>
            <a:ext cx="231616" cy="231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DZ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FB42E18-6D21-3841-81EB-0F5D5A565936}"/>
              </a:ext>
            </a:extLst>
          </p:cNvPr>
          <p:cNvSpPr/>
          <p:nvPr/>
        </p:nvSpPr>
        <p:spPr>
          <a:xfrm>
            <a:off x="3965166" y="3765031"/>
            <a:ext cx="231616" cy="231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DZ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3E104D7-58DD-2F44-81A7-BD29DCEA7D8E}"/>
              </a:ext>
            </a:extLst>
          </p:cNvPr>
          <p:cNvSpPr/>
          <p:nvPr/>
        </p:nvSpPr>
        <p:spPr>
          <a:xfrm>
            <a:off x="3965166" y="2069795"/>
            <a:ext cx="231616" cy="231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DZ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992D8941-AB08-C24C-8E27-287703D9F272}"/>
              </a:ext>
            </a:extLst>
          </p:cNvPr>
          <p:cNvSpPr/>
          <p:nvPr/>
        </p:nvSpPr>
        <p:spPr>
          <a:xfrm>
            <a:off x="3965166" y="2480761"/>
            <a:ext cx="231616" cy="2316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DZ"/>
          </a:p>
        </p:txBody>
      </p:sp>
    </p:spTree>
    <p:extLst>
      <p:ext uri="{BB962C8B-B14F-4D97-AF65-F5344CB8AC3E}">
        <p14:creationId xmlns:p14="http://schemas.microsoft.com/office/powerpoint/2010/main" val="350712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eveal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392</Words>
  <Application>Microsoft Office PowerPoint</Application>
  <PresentationFormat>Grand écran</PresentationFormat>
  <Paragraphs>75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hp</cp:lastModifiedBy>
  <cp:revision>41</cp:revision>
  <dcterms:created xsi:type="dcterms:W3CDTF">2025-12-19T19:40:40Z</dcterms:created>
  <dcterms:modified xsi:type="dcterms:W3CDTF">2025-12-22T07:39:02Z</dcterms:modified>
</cp:coreProperties>
</file>